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Montserrat Light"/>
      <p:regular r:id="rId18"/>
      <p:bold r:id="rId19"/>
      <p:italic r:id="rId20"/>
      <p:boldItalic r:id="rId21"/>
    </p:embeddedFont>
    <p:embeddedFont>
      <p:font typeface="DM Serif Display"/>
      <p:regular r:id="rId22"/>
      <p: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italic.fntdata"/><Relationship Id="rId11" Type="http://schemas.openxmlformats.org/officeDocument/2006/relationships/slide" Target="slides/slide7.xml"/><Relationship Id="rId22" Type="http://schemas.openxmlformats.org/officeDocument/2006/relationships/font" Target="fonts/DMSerifDisplay-regular.fntdata"/><Relationship Id="rId10" Type="http://schemas.openxmlformats.org/officeDocument/2006/relationships/slide" Target="slides/slide6.xml"/><Relationship Id="rId21" Type="http://schemas.openxmlformats.org/officeDocument/2006/relationships/font" Target="fonts/MontserratLight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DMSerifDispl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19" Type="http://schemas.openxmlformats.org/officeDocument/2006/relationships/font" Target="fonts/MontserratLight-bold.fntdata"/><Relationship Id="rId6" Type="http://schemas.openxmlformats.org/officeDocument/2006/relationships/slide" Target="slides/slide2.xml"/><Relationship Id="rId18" Type="http://schemas.openxmlformats.org/officeDocument/2006/relationships/font" Target="fonts/Montserrat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e68815316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e6881531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e68815316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e6881531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e68815316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e6881531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e68815316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e6881531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e7548222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e754822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e68815316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e6881531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Accent">
  <p:cSld name="BLANK_3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White">
  <p:cSld name="BLANK_2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Dark 2">
  <p:cSld name="BLANK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0"/>
            <a:ext cx="9144191" cy="5143500"/>
          </a:xfrm>
          <a:custGeom>
            <a:rect b="b" l="l" r="r" t="t"/>
            <a:pathLst>
              <a:path extrusionOk="0" h="6858000" w="12192254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Dark 3">
  <p:cSld name="BLANK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 flipH="1" rot="5400000">
            <a:off x="-248212" y="246209"/>
            <a:ext cx="5151227" cy="4654804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_1_1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9144191" cy="5143500"/>
          </a:xfrm>
          <a:custGeom>
            <a:rect b="b" l="l" r="r" t="t"/>
            <a:pathLst>
              <a:path extrusionOk="0" h="6858000" w="12192254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006359" y="-1980394"/>
            <a:ext cx="5136998" cy="9138285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rtl="0">
              <a:spcBef>
                <a:spcPts val="600"/>
              </a:spcBef>
              <a:spcAft>
                <a:spcPts val="0"/>
              </a:spcAft>
              <a:buSzPts val="3600"/>
              <a:buFont typeface="DM Serif Display"/>
              <a:buChar char="╺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-457200" lvl="1" marL="9144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-457200" lvl="2" marL="13716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-457200" lvl="3" marL="18288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-457200" lvl="4" marL="22860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-457200" lvl="5" marL="2743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-457200" lvl="6" marL="32004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-457200" lvl="7" marL="36576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-457200" lvl="8" marL="41148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755988" y="1181777"/>
            <a:ext cx="463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6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Montserrat Light"/>
              <a:buChar char="╺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4240988" y="246209"/>
            <a:ext cx="5151227" cy="4654804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Dark 1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9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5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 rotWithShape="1">
          <a:blip r:embed="rId3">
            <a:alphaModFix amt="40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Wizards’ </a:t>
            </a:r>
            <a:r>
              <a:rPr lang="en">
                <a:solidFill>
                  <a:schemeClr val="accent6"/>
                </a:solidFill>
              </a:rPr>
              <a:t>Chess</a:t>
            </a:r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 rotWithShape="1">
          <a:blip r:embed="rId4">
            <a:alphaModFix amt="85000"/>
          </a:blip>
          <a:srcRect b="13891" l="0" r="0" t="15196"/>
          <a:stretch/>
        </p:blipFill>
        <p:spPr>
          <a:xfrm>
            <a:off x="6583400" y="3228500"/>
            <a:ext cx="2071651" cy="14690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1313750" y="2851925"/>
            <a:ext cx="6641400" cy="48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Group 21 </a:t>
            </a:r>
            <a:endParaRPr sz="2400"/>
          </a:p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553450" y="2974612"/>
            <a:ext cx="1812600" cy="1812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2869525" y="3151725"/>
            <a:ext cx="1273107" cy="14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4969187" y="3151725"/>
            <a:ext cx="1190299" cy="145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6">
            <a:alphaModFix amt="25000"/>
          </a:blip>
          <a:stretch>
            <a:fillRect/>
          </a:stretch>
        </p:blipFill>
        <p:spPr>
          <a:xfrm>
            <a:off x="6902038" y="2923125"/>
            <a:ext cx="1684117" cy="191557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807750" y="221975"/>
            <a:ext cx="6766500" cy="478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Meet the </a:t>
            </a:r>
            <a:r>
              <a:rPr lang="en" sz="3600">
                <a:solidFill>
                  <a:schemeClr val="accent6"/>
                </a:solidFill>
              </a:rPr>
              <a:t>Team 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35100" y="3075625"/>
            <a:ext cx="20493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Niharika Shukla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MAE ‘21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475" y="1052973"/>
            <a:ext cx="1756200" cy="17625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6" name="Google Shape;86;p17"/>
          <p:cNvPicPr preferRelativeResize="0"/>
          <p:nvPr/>
        </p:nvPicPr>
        <p:blipFill rotWithShape="1">
          <a:blip r:embed="rId8">
            <a:alphaModFix/>
          </a:blip>
          <a:srcRect b="0" l="22631" r="20475" t="7689"/>
          <a:stretch/>
        </p:blipFill>
        <p:spPr>
          <a:xfrm>
            <a:off x="2589174" y="995275"/>
            <a:ext cx="1756200" cy="17628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99390" y="995275"/>
            <a:ext cx="1812600" cy="17628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66000" y="1005275"/>
            <a:ext cx="1756200" cy="17598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2481437" y="3075625"/>
            <a:ext cx="20493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Kirsten Scheller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ECE ‘21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581037" y="3075625"/>
            <a:ext cx="20493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Joy Thean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ECE ‘21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6789800" y="3069875"/>
            <a:ext cx="2049300" cy="8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Vaishnavi Dhulkhed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ECE ‘21 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 amt="20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>
            <p:ph type="title"/>
          </p:nvPr>
        </p:nvSpPr>
        <p:spPr>
          <a:xfrm>
            <a:off x="579150" y="502500"/>
            <a:ext cx="7985700" cy="102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Wizards’ Chess </a:t>
            </a:r>
            <a:r>
              <a:rPr lang="en" sz="3600">
                <a:solidFill>
                  <a:schemeClr val="accent6"/>
                </a:solidFill>
              </a:rPr>
              <a:t>magically </a:t>
            </a:r>
            <a:r>
              <a:rPr lang="en" sz="3600"/>
              <a:t>moves chess pieces through voice command </a:t>
            </a:r>
            <a:endParaRPr sz="3600"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188750" y="1788000"/>
            <a:ext cx="6766500" cy="24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Just like the chess board in Harry Potter, our chess game listens for speech-recognized chess commands and moves the pieces accordingly. </a:t>
            </a:r>
            <a:endParaRPr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board is set up </a:t>
            </a:r>
            <a:r>
              <a:rPr lang="en">
                <a:solidFill>
                  <a:schemeClr val="accent6"/>
                </a:solidFill>
              </a:rPr>
              <a:t>“double decker”</a:t>
            </a:r>
            <a:r>
              <a:rPr lang="en"/>
              <a:t> style, with a mechanical arm underneath and a chessboard on top of it. </a:t>
            </a:r>
            <a:endParaRPr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our implementation, we used Python to store all the game details and then send data to the Arduino for movement implementation.</a:t>
            </a:r>
            <a:endParaRPr/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4">
            <a:alphaModFix amt="85000"/>
          </a:blip>
          <a:srcRect b="13891" l="0" r="0" t="15196"/>
          <a:stretch/>
        </p:blipFill>
        <p:spPr>
          <a:xfrm>
            <a:off x="7686425" y="4134400"/>
            <a:ext cx="1063725" cy="75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816900" y="1945375"/>
            <a:ext cx="3183600" cy="267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just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Arm uses two laser cut gear rack-and-pinion system for motion with two degrees of freedom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 third servo adds a third degree of motion in the z-direction. 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b="49683" l="8884" r="23037" t="-74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4672525" y="2894775"/>
            <a:ext cx="4077600" cy="2061000"/>
          </a:xfrm>
          <a:prstGeom prst="rect">
            <a:avLst/>
          </a:prstGeom>
          <a:solidFill>
            <a:srgbClr val="FFA200">
              <a:alpha val="33330"/>
            </a:srgbClr>
          </a:soli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Our mechanical arm under the board controls pieces magnetically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 amt="20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>
            <p:ph type="title"/>
          </p:nvPr>
        </p:nvSpPr>
        <p:spPr>
          <a:xfrm>
            <a:off x="433800" y="467625"/>
            <a:ext cx="3204000" cy="3990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4572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use t</a:t>
            </a:r>
            <a:r>
              <a:rPr lang="en" sz="2400"/>
              <a:t>wo </a:t>
            </a:r>
            <a:r>
              <a:rPr lang="en" sz="2400">
                <a:solidFill>
                  <a:schemeClr val="accent6"/>
                </a:solidFill>
              </a:rPr>
              <a:t>continuous rotation </a:t>
            </a:r>
            <a:r>
              <a:rPr lang="en" sz="2400"/>
              <a:t>servos for moving pieces up and down the board and one </a:t>
            </a:r>
            <a:r>
              <a:rPr lang="en" sz="2400">
                <a:solidFill>
                  <a:schemeClr val="accent6"/>
                </a:solidFill>
              </a:rPr>
              <a:t>micro servo</a:t>
            </a:r>
            <a:r>
              <a:rPr lang="en" sz="2400"/>
              <a:t> with a magnet to attach to the piece being </a:t>
            </a:r>
            <a:r>
              <a:rPr lang="en" sz="2400">
                <a:solidFill>
                  <a:schemeClr val="accent6"/>
                </a:solidFill>
              </a:rPr>
              <a:t>moved</a:t>
            </a:r>
            <a:endParaRPr sz="2400">
              <a:solidFill>
                <a:schemeClr val="accent6"/>
              </a:solidFill>
            </a:endParaRPr>
          </a:p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4">
            <a:alphaModFix/>
          </a:blip>
          <a:srcRect b="0" l="23477" r="0" t="0"/>
          <a:stretch/>
        </p:blipFill>
        <p:spPr>
          <a:xfrm>
            <a:off x="3966075" y="0"/>
            <a:ext cx="517792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 amt="20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34775" y="2051850"/>
            <a:ext cx="3864000" cy="267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22860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latin typeface="DM Serif Display"/>
                <a:ea typeface="DM Serif Display"/>
                <a:cs typeface="DM Serif Display"/>
                <a:sym typeface="DM Serif Display"/>
              </a:rPr>
              <a:t>Python</a:t>
            </a:r>
            <a:endParaRPr b="1" sz="24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17500" lvl="0" marL="457200" rtl="0" algn="r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Stores 2D array of board coordinate system and pieces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Prompts user and listens for speech with adequate error checking and responds to user’s inputs (both visually and </a:t>
            </a:r>
            <a:r>
              <a:rPr lang="en"/>
              <a:t>audibly</a:t>
            </a:r>
            <a:r>
              <a:rPr lang="en"/>
              <a:t>)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Sends data about movement to Arduino via serial port</a:t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2" type="body"/>
          </p:nvPr>
        </p:nvSpPr>
        <p:spPr>
          <a:xfrm>
            <a:off x="272675" y="287550"/>
            <a:ext cx="3926100" cy="176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22860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latin typeface="DM Serif Display"/>
                <a:ea typeface="DM Serif Display"/>
                <a:cs typeface="DM Serif Display"/>
                <a:sym typeface="DM Serif Display"/>
              </a:rPr>
              <a:t>Arduino</a:t>
            </a:r>
            <a:endParaRPr b="1" sz="24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17500" lvl="0" marL="457200" rtl="0" algn="r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Listens for serial input from Python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Uses servos to move both horizontally and vertically, accordingly</a:t>
            </a:r>
            <a:endParaRPr/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4759275" y="0"/>
            <a:ext cx="43848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5789625" y="1088850"/>
            <a:ext cx="2324100" cy="296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We use </a:t>
            </a:r>
            <a:r>
              <a:rPr lang="en" sz="3600">
                <a:solidFill>
                  <a:schemeClr val="dk1"/>
                </a:solidFill>
              </a:rPr>
              <a:t>python </a:t>
            </a:r>
            <a:r>
              <a:rPr lang="en" sz="3600"/>
              <a:t>and </a:t>
            </a:r>
            <a:r>
              <a:rPr lang="en" sz="3600">
                <a:solidFill>
                  <a:schemeClr val="dk1"/>
                </a:solidFill>
              </a:rPr>
              <a:t>arduino </a:t>
            </a:r>
            <a:r>
              <a:rPr lang="en" sz="3600"/>
              <a:t>serially to control the arm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5928850" y="470975"/>
            <a:ext cx="2875500" cy="2896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Our game a</a:t>
            </a:r>
            <a:r>
              <a:rPr lang="en" sz="2400"/>
              <a:t>llows visually or physically impaired to play a game of chess </a:t>
            </a:r>
            <a:r>
              <a:rPr lang="en" sz="2400">
                <a:solidFill>
                  <a:schemeClr val="accent6"/>
                </a:solidFill>
              </a:rPr>
              <a:t>without </a:t>
            </a:r>
            <a:r>
              <a:rPr lang="en" sz="2400"/>
              <a:t>having to actually move pieces. </a:t>
            </a:r>
            <a:endParaRPr sz="2400"/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b="16241" l="0" r="0" t="2344"/>
          <a:stretch/>
        </p:blipFill>
        <p:spPr>
          <a:xfrm rot="5400000">
            <a:off x="220177" y="-220172"/>
            <a:ext cx="5149328" cy="5589672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5866600" y="3519900"/>
            <a:ext cx="30000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A200"/>
                </a:solidFill>
                <a:latin typeface="Montserrat"/>
                <a:ea typeface="Montserrat"/>
                <a:cs typeface="Montserrat"/>
                <a:sym typeface="Montserrat"/>
              </a:rPr>
              <a:t>The computer prompts and re-prompts based on user input and audibly calls out the state of the game.</a:t>
            </a:r>
            <a:endParaRPr sz="1700">
              <a:solidFill>
                <a:srgbClr val="FFA2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 amt="31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>
            <p:ph idx="4294967295" type="title"/>
          </p:nvPr>
        </p:nvSpPr>
        <p:spPr>
          <a:xfrm>
            <a:off x="6456175" y="1737450"/>
            <a:ext cx="2281500" cy="16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Next Steps </a:t>
            </a:r>
            <a:endParaRPr sz="6000"/>
          </a:p>
        </p:txBody>
      </p:sp>
      <p:sp>
        <p:nvSpPr>
          <p:cNvPr id="141" name="Google Shape;141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142" name="Google Shape;142;p23"/>
          <p:cNvSpPr/>
          <p:nvPr/>
        </p:nvSpPr>
        <p:spPr>
          <a:xfrm>
            <a:off x="1971750" y="2779250"/>
            <a:ext cx="4002000" cy="797100"/>
          </a:xfrm>
          <a:prstGeom prst="rect">
            <a:avLst/>
          </a:prstGeom>
          <a:solidFill>
            <a:srgbClr val="FFB5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Get</a:t>
            </a: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actual pieces with a strong magnetic base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3" name="Google Shape;143;p23"/>
          <p:cNvSpPr/>
          <p:nvPr/>
        </p:nvSpPr>
        <p:spPr>
          <a:xfrm>
            <a:off x="2763750" y="3835125"/>
            <a:ext cx="3210000" cy="841800"/>
          </a:xfrm>
          <a:prstGeom prst="rect">
            <a:avLst/>
          </a:prstGeom>
          <a:solidFill>
            <a:srgbClr val="FFA200">
              <a:alpha val="490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More testing for smoother piece movements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472200" y="578100"/>
            <a:ext cx="5501700" cy="8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Coding logic for capturing opponent pieces and what that would physically look like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5" name="Google Shape;145;p23"/>
          <p:cNvSpPr/>
          <p:nvPr/>
        </p:nvSpPr>
        <p:spPr>
          <a:xfrm>
            <a:off x="1114500" y="1678675"/>
            <a:ext cx="4859400" cy="841800"/>
          </a:xfrm>
          <a:prstGeom prst="rect">
            <a:avLst/>
          </a:prstGeom>
          <a:solidFill>
            <a:srgbClr val="FFA2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Optimize path of </a:t>
            </a: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knight piece (avoiding other pieces in the L path)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 rotWithShape="1">
          <a:blip r:embed="rId3">
            <a:alphaModFix amt="40000"/>
          </a:blip>
          <a:srcRect b="4158" l="4337" r="1571" t="1113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>
            <p:ph type="title"/>
          </p:nvPr>
        </p:nvSpPr>
        <p:spPr>
          <a:xfrm>
            <a:off x="1188750" y="1371600"/>
            <a:ext cx="6766500" cy="2400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</a:t>
            </a:r>
            <a:r>
              <a:rPr lang="en">
                <a:solidFill>
                  <a:schemeClr val="accent6"/>
                </a:solidFill>
              </a:rPr>
              <a:t>Cornell Maker Club </a:t>
            </a:r>
            <a:r>
              <a:rPr lang="en"/>
              <a:t>and all </a:t>
            </a:r>
            <a:r>
              <a:rPr lang="en">
                <a:solidFill>
                  <a:schemeClr val="accent6"/>
                </a:solidFill>
              </a:rPr>
              <a:t>volunteers</a:t>
            </a:r>
            <a:r>
              <a:rPr lang="en"/>
              <a:t>! </a:t>
            </a:r>
            <a:endParaRPr/>
          </a:p>
        </p:txBody>
      </p:sp>
      <p:sp>
        <p:nvSpPr>
          <p:cNvPr id="152" name="Google Shape;152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